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15" r:id="rId4"/>
    <p:sldId id="304" r:id="rId5"/>
    <p:sldId id="305" r:id="rId6"/>
    <p:sldId id="307" r:id="rId7"/>
    <p:sldId id="311" r:id="rId8"/>
    <p:sldId id="312" r:id="rId9"/>
    <p:sldId id="316" r:id="rId10"/>
    <p:sldId id="313" r:id="rId11"/>
    <p:sldId id="317" r:id="rId12"/>
    <p:sldId id="318" r:id="rId13"/>
    <p:sldId id="31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Lees en maak hoofdstuk 6.1 t/m 6.11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Over 12 minuten spreken we wat sommen na afhankelijke hoever iedereen is, 12 minuten later ook weer.</a:t>
            </a:r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908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536"/>
          <a:stretch/>
        </p:blipFill>
        <p:spPr>
          <a:xfrm>
            <a:off x="0" y="0"/>
            <a:ext cx="12192000" cy="194911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1681"/>
          <a:stretch/>
        </p:blipFill>
        <p:spPr>
          <a:xfrm>
            <a:off x="0" y="0"/>
            <a:ext cx="12192000" cy="33086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0948"/>
          <a:stretch/>
        </p:blipFill>
        <p:spPr>
          <a:xfrm>
            <a:off x="0" y="0"/>
            <a:ext cx="12192000" cy="47284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1795"/>
          <a:stretch/>
        </p:blipFill>
        <p:spPr>
          <a:xfrm>
            <a:off x="0" y="0"/>
            <a:ext cx="12192000" cy="603985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79178" b="902"/>
          <a:stretch/>
        </p:blipFill>
        <p:spPr>
          <a:xfrm>
            <a:off x="0" y="0"/>
            <a:ext cx="2538663" cy="67858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66053" b="1604"/>
          <a:stretch/>
        </p:blipFill>
        <p:spPr>
          <a:xfrm>
            <a:off x="0" y="0"/>
            <a:ext cx="4138863" cy="673768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59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0798"/>
          <a:stretch/>
        </p:blipFill>
        <p:spPr>
          <a:xfrm>
            <a:off x="0" y="0"/>
            <a:ext cx="8987589" cy="6256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2127"/>
          <a:stretch/>
        </p:blipFill>
        <p:spPr>
          <a:xfrm>
            <a:off x="0" y="0"/>
            <a:ext cx="8987589" cy="12151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3810"/>
          <a:stretch/>
        </p:blipFill>
        <p:spPr>
          <a:xfrm>
            <a:off x="0" y="0"/>
            <a:ext cx="8987589" cy="178067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3015"/>
          <a:stretch/>
        </p:blipFill>
        <p:spPr>
          <a:xfrm>
            <a:off x="0" y="0"/>
            <a:ext cx="8987589" cy="25146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2664"/>
          <a:stretch/>
        </p:blipFill>
        <p:spPr>
          <a:xfrm>
            <a:off x="0" y="0"/>
            <a:ext cx="8987589" cy="389823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4882"/>
          <a:stretch/>
        </p:blipFill>
        <p:spPr>
          <a:xfrm>
            <a:off x="0" y="0"/>
            <a:ext cx="8987589" cy="578718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987589" cy="679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13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226"/>
          <a:stretch/>
        </p:blipFill>
        <p:spPr>
          <a:xfrm>
            <a:off x="0" y="1"/>
            <a:ext cx="11333747" cy="10828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8968"/>
          <a:stretch/>
        </p:blipFill>
        <p:spPr>
          <a:xfrm>
            <a:off x="0" y="0"/>
            <a:ext cx="11333747" cy="14437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1090"/>
          <a:stretch/>
        </p:blipFill>
        <p:spPr>
          <a:xfrm>
            <a:off x="0" y="0"/>
            <a:ext cx="11333747" cy="26710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5842"/>
          <a:stretch/>
        </p:blipFill>
        <p:spPr>
          <a:xfrm>
            <a:off x="0" y="1"/>
            <a:ext cx="11333747" cy="371775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1120"/>
          <a:stretch/>
        </p:blipFill>
        <p:spPr>
          <a:xfrm>
            <a:off x="0" y="0"/>
            <a:ext cx="11333747" cy="47284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7273"/>
          <a:stretch/>
        </p:blipFill>
        <p:spPr>
          <a:xfrm>
            <a:off x="0" y="0"/>
            <a:ext cx="11333747" cy="567890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333747" cy="686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46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Marktvormen herhalen:</a:t>
            </a:r>
          </a:p>
          <a:p>
            <a:r>
              <a:rPr lang="nl-NL" sz="2500" dirty="0" smtClean="0"/>
              <a:t>Terugblik vorige les</a:t>
            </a:r>
          </a:p>
          <a:p>
            <a:r>
              <a:rPr lang="nl-NL" sz="2500" dirty="0" smtClean="0"/>
              <a:t>Hoofdstuk 6: maatschappelijk verantwoord ondernemen.</a:t>
            </a:r>
          </a:p>
          <a:p>
            <a:r>
              <a:rPr lang="nl-NL" sz="2500" dirty="0" smtClean="0"/>
              <a:t>Duurzaam produceren.</a:t>
            </a:r>
          </a:p>
          <a:p>
            <a:r>
              <a:rPr lang="nl-NL" sz="2500" dirty="0" smtClean="0"/>
              <a:t>Opgaves 6.1 t/m 6.11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1" r="67927" b="186"/>
          <a:stretch/>
        </p:blipFill>
        <p:spPr>
          <a:xfrm>
            <a:off x="0" y="0"/>
            <a:ext cx="3910263" cy="4716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349" b="77338"/>
          <a:stretch/>
        </p:blipFill>
        <p:spPr>
          <a:xfrm>
            <a:off x="0" y="0"/>
            <a:ext cx="5931568" cy="10708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1151" b="65625"/>
          <a:stretch/>
        </p:blipFill>
        <p:spPr>
          <a:xfrm>
            <a:off x="0" y="0"/>
            <a:ext cx="5955632" cy="16242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1053" b="42963"/>
          <a:stretch/>
        </p:blipFill>
        <p:spPr>
          <a:xfrm>
            <a:off x="0" y="0"/>
            <a:ext cx="5967663" cy="26950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l="395" r="50361" b="29978"/>
          <a:stretch/>
        </p:blipFill>
        <p:spPr>
          <a:xfrm>
            <a:off x="48126" y="0"/>
            <a:ext cx="6003758" cy="330868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51053" b="16483"/>
          <a:stretch/>
        </p:blipFill>
        <p:spPr>
          <a:xfrm>
            <a:off x="0" y="0"/>
            <a:ext cx="5967663" cy="394635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51250" b="-68"/>
          <a:stretch/>
        </p:blipFill>
        <p:spPr>
          <a:xfrm>
            <a:off x="0" y="-1"/>
            <a:ext cx="5943600" cy="472841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l="1" r="28848" b="78357"/>
          <a:stretch/>
        </p:blipFill>
        <p:spPr>
          <a:xfrm>
            <a:off x="0" y="1"/>
            <a:ext cx="8674768" cy="102268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28454" b="64607"/>
          <a:stretch/>
        </p:blipFill>
        <p:spPr>
          <a:xfrm>
            <a:off x="0" y="0"/>
            <a:ext cx="8722895" cy="167238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28651" b="42709"/>
          <a:stretch/>
        </p:blipFill>
        <p:spPr>
          <a:xfrm>
            <a:off x="0" y="0"/>
            <a:ext cx="8698832" cy="270710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r="28947" b="30996"/>
          <a:stretch/>
        </p:blipFill>
        <p:spPr>
          <a:xfrm>
            <a:off x="0" y="0"/>
            <a:ext cx="8662737" cy="326055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29046" b="18265"/>
          <a:stretch/>
        </p:blipFill>
        <p:spPr>
          <a:xfrm>
            <a:off x="0" y="0"/>
            <a:ext cx="8650705" cy="3862137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t="-1" r="28355" b="442"/>
          <a:stretch/>
        </p:blipFill>
        <p:spPr>
          <a:xfrm>
            <a:off x="0" y="0"/>
            <a:ext cx="8734926" cy="4704347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r="12664" b="77593"/>
          <a:stretch/>
        </p:blipFill>
        <p:spPr>
          <a:xfrm>
            <a:off x="0" y="0"/>
            <a:ext cx="10647947" cy="1058779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r="13158" b="65625"/>
          <a:stretch/>
        </p:blipFill>
        <p:spPr>
          <a:xfrm>
            <a:off x="0" y="0"/>
            <a:ext cx="10587789" cy="162426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r="12862" b="43219"/>
          <a:stretch/>
        </p:blipFill>
        <p:spPr>
          <a:xfrm>
            <a:off x="0" y="0"/>
            <a:ext cx="10623884" cy="2683042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r="13158" b="30996"/>
          <a:stretch/>
        </p:blipFill>
        <p:spPr>
          <a:xfrm>
            <a:off x="0" y="0"/>
            <a:ext cx="10587789" cy="3260558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r="11875" b="16737"/>
          <a:stretch/>
        </p:blipFill>
        <p:spPr>
          <a:xfrm>
            <a:off x="0" y="0"/>
            <a:ext cx="10744200" cy="393432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2"/>
          <a:srcRect r="12368" b="-323"/>
          <a:stretch/>
        </p:blipFill>
        <p:spPr>
          <a:xfrm>
            <a:off x="0" y="0"/>
            <a:ext cx="10684042" cy="4740442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/>
          <a:srcRect r="-164" b="78102"/>
          <a:stretch/>
        </p:blipFill>
        <p:spPr>
          <a:xfrm>
            <a:off x="-1" y="0"/>
            <a:ext cx="12212053" cy="1034716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 rotWithShape="1">
          <a:blip r:embed="rId2"/>
          <a:srcRect r="230" b="65116"/>
          <a:stretch/>
        </p:blipFill>
        <p:spPr>
          <a:xfrm>
            <a:off x="0" y="0"/>
            <a:ext cx="12163926" cy="1648326"/>
          </a:xfrm>
          <a:prstGeom prst="rect">
            <a:avLst/>
          </a:prstGeom>
        </p:spPr>
      </p:pic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2"/>
          <a:srcRect l="-1" r="428" b="42455"/>
          <a:stretch/>
        </p:blipFill>
        <p:spPr>
          <a:xfrm>
            <a:off x="0" y="0"/>
            <a:ext cx="12139863" cy="2719137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 rotWithShape="1">
          <a:blip r:embed="rId2"/>
          <a:srcRect l="1" r="32" b="30487"/>
          <a:stretch/>
        </p:blipFill>
        <p:spPr>
          <a:xfrm>
            <a:off x="0" y="0"/>
            <a:ext cx="12187989" cy="3284621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 rotWithShape="1">
          <a:blip r:embed="rId2"/>
          <a:srcRect r="132" b="17755"/>
          <a:stretch/>
        </p:blipFill>
        <p:spPr>
          <a:xfrm>
            <a:off x="0" y="0"/>
            <a:ext cx="12175958" cy="3886200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2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07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052" y="168442"/>
            <a:ext cx="8491949" cy="1761958"/>
          </a:xfrm>
        </p:spPr>
        <p:txBody>
          <a:bodyPr/>
          <a:lstStyle/>
          <a:p>
            <a:r>
              <a:rPr lang="nl-NL" dirty="0" err="1" smtClean="0"/>
              <a:t>Recap</a:t>
            </a:r>
            <a:r>
              <a:rPr lang="nl-NL" dirty="0" smtClean="0"/>
              <a:t>: Mogelijke manieren voor samenwerking.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1285"/>
            <a:ext cx="8596668" cy="4790078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Zelfbinding: het kan mensen vragen of ze openlijk willen kiezen voor de strategie samenwerken. Voordelen benoemen van samenwerken, zichtbaar maken wat deze voordelen zijn.</a:t>
            </a:r>
          </a:p>
          <a:p>
            <a:r>
              <a:rPr lang="nl-NL" sz="2500" dirty="0" smtClean="0"/>
              <a:t>Normbesef: samenwerking komt tot stand wanneer het de norm is om samen te werken. Kleine gemeenschappen is er meer sprake van normbesef dan in grotere gemeenschappen.</a:t>
            </a:r>
          </a:p>
          <a:p>
            <a:r>
              <a:rPr lang="nl-NL" sz="2500" dirty="0" smtClean="0"/>
              <a:t>Collectieve dwang:</a:t>
            </a:r>
          </a:p>
          <a:p>
            <a:r>
              <a:rPr lang="nl-NL" sz="2500" dirty="0" smtClean="0"/>
              <a:t>Wanneer de leden gedwongen worden om samen te werk (wordt contractueel vastgesteld, vaak met boete bij overtreding).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5185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5643" y="0"/>
            <a:ext cx="8648360" cy="1930400"/>
          </a:xfrm>
        </p:spPr>
        <p:txBody>
          <a:bodyPr/>
          <a:lstStyle/>
          <a:p>
            <a:r>
              <a:rPr lang="nl-NL" dirty="0" err="1" smtClean="0"/>
              <a:t>Recap</a:t>
            </a:r>
            <a:r>
              <a:rPr lang="nl-NL" dirty="0" smtClean="0"/>
              <a:t>: Collectieve goederen: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6411" y="397042"/>
            <a:ext cx="11297652" cy="5355563"/>
          </a:xfrm>
        </p:spPr>
        <p:txBody>
          <a:bodyPr>
            <a:noAutofit/>
          </a:bodyPr>
          <a:lstStyle/>
          <a:p>
            <a:r>
              <a:rPr lang="nl-NL" sz="2500" dirty="0" smtClean="0"/>
              <a:t>Er zijn een aantal goederen die de overheid aanbieden:</a:t>
            </a:r>
          </a:p>
          <a:p>
            <a:r>
              <a:rPr lang="nl-NL" sz="2500" dirty="0" smtClean="0"/>
              <a:t>Redenen: of het goed komt er niet, omdat het privaat niet wordt aangeboden.</a:t>
            </a:r>
          </a:p>
          <a:p>
            <a:r>
              <a:rPr lang="nl-NL" sz="2500" dirty="0" smtClean="0"/>
              <a:t>Of ze willen een bepaalde kwaliteitsgarantie.</a:t>
            </a:r>
          </a:p>
          <a:p>
            <a:r>
              <a:rPr lang="nl-NL" sz="2500" dirty="0" smtClean="0"/>
              <a:t>Of er is geen prijs voor vast te stellen </a:t>
            </a:r>
            <a:r>
              <a:rPr lang="nl-NL" sz="2500" dirty="0" smtClean="0">
                <a:sym typeface="Wingdings" panose="05000000000000000000" pitchFamily="2" charset="2"/>
              </a:rPr>
              <a:t> daar gaan we nu naar kijken.</a:t>
            </a:r>
            <a:endParaRPr lang="nl-NL" sz="2500" dirty="0" smtClean="0"/>
          </a:p>
          <a:p>
            <a:r>
              <a:rPr lang="nl-NL" sz="2500" dirty="0" smtClean="0"/>
              <a:t>Voordeel uit het boek: een dijk, iedereen wilt graag een dijk om zich te beschermen, niemand wil ervoor betalen.</a:t>
            </a:r>
          </a:p>
          <a:p>
            <a:r>
              <a:rPr lang="nl-NL" sz="2500" dirty="0" smtClean="0"/>
              <a:t>Vaak voldoen goederen die de overheid aanbied aan 2 kenmerken.</a:t>
            </a:r>
          </a:p>
          <a:p>
            <a:r>
              <a:rPr lang="nl-NL" sz="2500" dirty="0" smtClean="0"/>
              <a:t>De producten zijn niet-uitsluit baar: als je achter een dijk woont of je wel of niet mee betaald je bent hoe dan ook beschermt.</a:t>
            </a:r>
          </a:p>
          <a:p>
            <a:r>
              <a:rPr lang="nl-NL" sz="2500" dirty="0" smtClean="0"/>
              <a:t>Niet rivaliserend: of er nu 10 mensen of 100 mensen achter de dijk wonen, de bescherming per persoon blijft even hoog.</a:t>
            </a:r>
          </a:p>
          <a:p>
            <a:r>
              <a:rPr lang="nl-NL" sz="2500" dirty="0" smtClean="0"/>
              <a:t>Wanneer goederen niet rivaliserend en niet-uitsluit baar zijn spreken we van </a:t>
            </a:r>
            <a:r>
              <a:rPr lang="nl-NL" sz="2500" b="1" dirty="0" smtClean="0"/>
              <a:t>collectieve goederen.</a:t>
            </a:r>
            <a:endParaRPr lang="nl-NL" sz="2500" b="1" dirty="0"/>
          </a:p>
        </p:txBody>
      </p:sp>
    </p:spTree>
    <p:extLst>
      <p:ext uri="{BB962C8B-B14F-4D97-AF65-F5344CB8AC3E}">
        <p14:creationId xmlns:p14="http://schemas.microsoft.com/office/powerpoint/2010/main" val="478846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bied de overheid aan?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1285"/>
            <a:ext cx="8596668" cy="4790078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De overheid bied collectieve goederen aan:</a:t>
            </a:r>
          </a:p>
          <a:p>
            <a:r>
              <a:rPr lang="nl-NL" sz="2500" dirty="0" smtClean="0"/>
              <a:t>Niet uitsluitbaar: (je kan mensen niet uitsluiten van het gebruik van het goed)</a:t>
            </a:r>
          </a:p>
          <a:p>
            <a:r>
              <a:rPr lang="nl-NL" sz="2500" dirty="0" smtClean="0"/>
              <a:t>Niet rivaliserend: (het nut van het goed neemt niet af naarmate meer mensen er gebruik van maken)</a:t>
            </a:r>
          </a:p>
          <a:p>
            <a:r>
              <a:rPr lang="nl-NL" sz="2500" dirty="0" smtClean="0"/>
              <a:t>Toch bied de overheid ook goederen aan die uitsluitbaar of rivaliserend zijn.</a:t>
            </a:r>
          </a:p>
          <a:p>
            <a:r>
              <a:rPr lang="nl-NL" sz="2500" dirty="0" smtClean="0"/>
              <a:t>Dit noemen we </a:t>
            </a:r>
            <a:r>
              <a:rPr lang="nl-NL" sz="2500" b="1" dirty="0" smtClean="0"/>
              <a:t>individuele goederen.</a:t>
            </a:r>
          </a:p>
          <a:p>
            <a:r>
              <a:rPr lang="nl-NL" sz="2500" dirty="0" smtClean="0"/>
              <a:t>Wanneer de overheid individuele goederen aanbied noemen we dit </a:t>
            </a:r>
            <a:r>
              <a:rPr lang="nl-NL" sz="2500" b="1" dirty="0" smtClean="0"/>
              <a:t>quasicollectieve goederen</a:t>
            </a:r>
          </a:p>
          <a:p>
            <a:r>
              <a:rPr lang="nl-NL" sz="2500" dirty="0" smtClean="0"/>
              <a:t>Denk aan: onderwijs.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1271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537" y="168442"/>
            <a:ext cx="9069465" cy="1761958"/>
          </a:xfrm>
        </p:spPr>
        <p:txBody>
          <a:bodyPr/>
          <a:lstStyle/>
          <a:p>
            <a:r>
              <a:rPr lang="nl-NL" dirty="0" smtClean="0"/>
              <a:t>Externe effecten.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4537" y="962527"/>
            <a:ext cx="9069465" cy="5078836"/>
          </a:xfrm>
        </p:spPr>
        <p:txBody>
          <a:bodyPr>
            <a:noAutofit/>
          </a:bodyPr>
          <a:lstStyle/>
          <a:p>
            <a:r>
              <a:rPr lang="nl-NL" sz="2200" dirty="0" smtClean="0"/>
              <a:t>Wanneer je een ijsje koopt betaal je daarvoor bijvoorbeeld $1.50</a:t>
            </a:r>
          </a:p>
          <a:p>
            <a:r>
              <a:rPr lang="nl-NL" sz="2200" dirty="0" smtClean="0"/>
              <a:t>30 cent daarvan zijn de kosten van de ingrediënten.</a:t>
            </a:r>
          </a:p>
          <a:p>
            <a:r>
              <a:rPr lang="nl-NL" sz="2200" dirty="0" smtClean="0"/>
              <a:t>15 cent de kosten van de verpakking.</a:t>
            </a:r>
          </a:p>
          <a:p>
            <a:r>
              <a:rPr lang="nl-NL" sz="2200" dirty="0" smtClean="0"/>
              <a:t>15 cent zijn transsportkosten.</a:t>
            </a:r>
          </a:p>
          <a:p>
            <a:r>
              <a:rPr lang="nl-NL" sz="2200" dirty="0" smtClean="0"/>
              <a:t>10 cent opslagkosten.</a:t>
            </a:r>
          </a:p>
          <a:p>
            <a:r>
              <a:rPr lang="nl-NL" sz="2200" dirty="0" smtClean="0"/>
              <a:t>80 cent is winst voor de verkoper.</a:t>
            </a:r>
          </a:p>
          <a:p>
            <a:r>
              <a:rPr lang="nl-NL" sz="2200" dirty="0" smtClean="0"/>
              <a:t>Daarentegen het produceren/aanschaffen van het ijsje heeft nog meer effecten.</a:t>
            </a:r>
          </a:p>
          <a:p>
            <a:r>
              <a:rPr lang="nl-NL" sz="2200" dirty="0" smtClean="0"/>
              <a:t>Zo kan bijvoorbeeld tijdens de productie of vervoeren van het ijsje het milieu worden aangetast.</a:t>
            </a:r>
          </a:p>
          <a:p>
            <a:r>
              <a:rPr lang="nl-NL" sz="2200" dirty="0" smtClean="0"/>
              <a:t>Effecten die wel ontstaan, maar niet in de prijs zijn opgenomen noemen we </a:t>
            </a:r>
            <a:r>
              <a:rPr lang="nl-NL" sz="2200" b="1" dirty="0" smtClean="0"/>
              <a:t>externe effecten.</a:t>
            </a:r>
          </a:p>
          <a:p>
            <a:r>
              <a:rPr lang="nl-NL" sz="2200" dirty="0" smtClean="0"/>
              <a:t>Wanneer deze positief zijn noemen we het positieve externe effecten. Zijn deze negatief heet het negatieve externe effecten.</a:t>
            </a:r>
          </a:p>
          <a:p>
            <a:endParaRPr lang="nl-NL" sz="2200" dirty="0" smtClean="0"/>
          </a:p>
          <a:p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04490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Belangrijk! Het is alleen een extern effect als het niet in de prijs verwerkt zit.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Vliegtuigmaatschappijen betalen milieubelasting omdat de brandstof van vliegtuigen het milieu aantast.</a:t>
            </a:r>
          </a:p>
          <a:p>
            <a:r>
              <a:rPr lang="nl-NL" sz="2500" dirty="0" smtClean="0"/>
              <a:t>Deze belasting berekenen de vliegtuigmaatschappijen door in de prijs.</a:t>
            </a:r>
          </a:p>
          <a:p>
            <a:r>
              <a:rPr lang="nl-NL" sz="2500" dirty="0" smtClean="0"/>
              <a:t>Dus in de prijs zit een gedeelte wat naar de overheid gaat die het geld gebruikt om het milieuprobleem aan te pakken.</a:t>
            </a:r>
          </a:p>
          <a:p>
            <a:r>
              <a:rPr lang="nl-NL" sz="2500" dirty="0" smtClean="0"/>
              <a:t>Milieuvervuiling is hier dus geen extern effect, het zit in de prijs opgenomen.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5296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Maatschappelijk verantwoord ondernemen.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Bestaat uit de 3p’s </a:t>
            </a:r>
          </a:p>
          <a:p>
            <a:r>
              <a:rPr lang="nl-NL" sz="2500" dirty="0" smtClean="0"/>
              <a:t>People: mensen binnen de organisatie (betaal ik iedereen naar behoren).</a:t>
            </a:r>
          </a:p>
          <a:p>
            <a:r>
              <a:rPr lang="nl-NL" sz="2500" dirty="0" err="1" smtClean="0"/>
              <a:t>Planet</a:t>
            </a:r>
            <a:r>
              <a:rPr lang="nl-NL" sz="2500" dirty="0" smtClean="0"/>
              <a:t>: ga ik goed maatschappelijk veranderwoord om met het milieu</a:t>
            </a:r>
          </a:p>
          <a:p>
            <a:r>
              <a:rPr lang="nl-NL" sz="2500" dirty="0" smtClean="0"/>
              <a:t>Profit: hoe heb ik mijn winst behaald, is het rechtmatig. Hoe investeer ik mijn winst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5674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493</TotalTime>
  <Words>639</Words>
  <Application>Microsoft Office PowerPoint</Application>
  <PresentationFormat>Breedbeeld</PresentationFormat>
  <Paragraphs>67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</vt:lpstr>
      <vt:lpstr>Welkom Havo 5.</vt:lpstr>
      <vt:lpstr>Agenda:</vt:lpstr>
      <vt:lpstr>PowerPoint-presentatie</vt:lpstr>
      <vt:lpstr>Recap: Mogelijke manieren voor samenwerking.</vt:lpstr>
      <vt:lpstr>Recap: Collectieve goederen:</vt:lpstr>
      <vt:lpstr>Wat bied de overheid aan?</vt:lpstr>
      <vt:lpstr>Externe effecten.</vt:lpstr>
      <vt:lpstr>Belangrijk! Het is alleen een extern effect als het niet in de prijs verwerkt zit.</vt:lpstr>
      <vt:lpstr>Maatschappelijk verantwoord ondernemen.</vt:lpstr>
      <vt:lpstr>Lees en maak hoofdstuk 6.1 t/m 6.11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57</cp:revision>
  <dcterms:created xsi:type="dcterms:W3CDTF">2017-08-27T09:00:36Z</dcterms:created>
  <dcterms:modified xsi:type="dcterms:W3CDTF">2017-09-17T09:24:38Z</dcterms:modified>
</cp:coreProperties>
</file>